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32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28.png" ContentType="image/png"/>
  <Override PartName="/ppt/media/image11.jpeg" ContentType="image/jpeg"/>
  <Override PartName="/ppt/media/image30.png" ContentType="image/png"/>
  <Override PartName="/ppt/media/image13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31.png" ContentType="image/png"/>
  <Override PartName="/ppt/media/image32.png" ContentType="image/png"/>
  <Override PartName="/ppt/media/image36.png" ContentType="image/png"/>
  <Override PartName="/ppt/media/image19.jpeg" ContentType="image/jpeg"/>
  <Override PartName="/ppt/media/image8.png" ContentType="image/png"/>
  <Override PartName="/ppt/media/image17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4.jpeg" ContentType="image/jpeg"/>
  <Override PartName="/ppt/media/image25.png" ContentType="image/png"/>
  <Override PartName="/ppt/media/image34.png" ContentType="image/png"/>
  <Override PartName="/ppt/media/image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" Target="slides/slide1.xml"/><Relationship Id="rId42" Type="http://schemas.openxmlformats.org/officeDocument/2006/relationships/slide" Target="slides/slide2.xml"/><Relationship Id="rId43" Type="http://schemas.openxmlformats.org/officeDocument/2006/relationships/slide" Target="slides/slide3.xml"/><Relationship Id="rId44" Type="http://schemas.openxmlformats.org/officeDocument/2006/relationships/slide" Target="slides/slide4.xml"/><Relationship Id="rId45" Type="http://schemas.openxmlformats.org/officeDocument/2006/relationships/slide" Target="slides/slide5.xml"/><Relationship Id="rId46" Type="http://schemas.openxmlformats.org/officeDocument/2006/relationships/slide" Target="slides/slide6.xml"/><Relationship Id="rId47" Type="http://schemas.openxmlformats.org/officeDocument/2006/relationships/slide" Target="slides/slide7.xml"/><Relationship Id="rId48" Type="http://schemas.openxmlformats.org/officeDocument/2006/relationships/slide" Target="slides/slide8.xml"/><Relationship Id="rId49" Type="http://schemas.openxmlformats.org/officeDocument/2006/relationships/slide" Target="slides/slide9.xml"/><Relationship Id="rId50" Type="http://schemas.openxmlformats.org/officeDocument/2006/relationships/slide" Target="slides/slide10.xml"/><Relationship Id="rId51" Type="http://schemas.openxmlformats.org/officeDocument/2006/relationships/slide" Target="slides/slide11.xml"/><Relationship Id="rId52" Type="http://schemas.openxmlformats.org/officeDocument/2006/relationships/slide" Target="slides/slide12.xml"/><Relationship Id="rId53" Type="http://schemas.openxmlformats.org/officeDocument/2006/relationships/slide" Target="slides/slide13.xml"/><Relationship Id="rId54" Type="http://schemas.openxmlformats.org/officeDocument/2006/relationships/slide" Target="slides/slide14.xml"/><Relationship Id="rId55" Type="http://schemas.openxmlformats.org/officeDocument/2006/relationships/slide" Target="slides/slide15.xml"/><Relationship Id="rId56" Type="http://schemas.openxmlformats.org/officeDocument/2006/relationships/slide" Target="slides/slide16.xml"/><Relationship Id="rId57" Type="http://schemas.openxmlformats.org/officeDocument/2006/relationships/slide" Target="slides/slide17.xml"/><Relationship Id="rId58" Type="http://schemas.openxmlformats.org/officeDocument/2006/relationships/slide" Target="slides/slide18.xml"/><Relationship Id="rId5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info@physalia-courses.org" TargetMode="Externa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0.png"/><Relationship Id="rId3" Type="http://schemas.openxmlformats.org/officeDocument/2006/relationships/image" Target="../media/image19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388800"/>
            <a:ext cx="10079640" cy="19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465a4"/>
                </a:solidFill>
                <a:latin typeface="Arial"/>
                <a:ea typeface="DejaVu Sans"/>
              </a:rPr>
              <a:t>Machine Learning for Multi-Omics Integration</a:t>
            </a:r>
            <a:br>
              <a:rPr sz="18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Physalia course, 15-17 December 2025, University of Barcelona</a:t>
            </a:r>
            <a:br>
              <a:rPr sz="1800"/>
            </a:br>
            <a:br>
              <a:rPr sz="1800"/>
            </a:br>
            <a:r>
              <a:rPr b="1" lang="en-US" sz="1800" spc="-1" strike="noStrike" u="sng">
                <a:solidFill>
                  <a:srgbClr val="ff6347"/>
                </a:solidFill>
                <a:uFillTx/>
                <a:latin typeface="Arial"/>
                <a:ea typeface="DejaVu Sans"/>
              </a:rPr>
              <a:t>Course outline and practical information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Nikolay Oskolkov, Group Leader (PI) at NIRI, Riga, Latvia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2320"/>
            <a:ext cx="1800720" cy="112428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2062800" y="2312280"/>
            <a:ext cx="5865840" cy="330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27"/>
          <p:cNvSpPr/>
          <p:nvPr/>
        </p:nvSpPr>
        <p:spPr>
          <a:xfrm>
            <a:off x="1746720" y="9720"/>
            <a:ext cx="5938200" cy="455040"/>
          </a:xfrm>
          <a:custGeom>
            <a:avLst/>
            <a:gdLst>
              <a:gd name="textAreaLeft" fmla="*/ 0 w 5938200"/>
              <a:gd name="textAreaRight" fmla="*/ 5938920 w 5938200"/>
              <a:gd name="textAreaTop" fmla="*/ 0 h 455040"/>
              <a:gd name="textAreaBottom" fmla="*/ 45576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Practical information: GitHub and Rstudio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28"/>
          <p:cNvSpPr/>
          <p:nvPr/>
        </p:nvSpPr>
        <p:spPr>
          <a:xfrm>
            <a:off x="1051920" y="1005840"/>
            <a:ext cx="8320680" cy="29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course will take place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from 9.30 pm to 16.30 pm (Barcelona time)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Links to the Rstudio server will be posted in the Slack channel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The course GitHub repository containing lectures and exercises is: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1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https://github.com/NikolayOskolkov/Physalia_MLOmics_Barcelona_2025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Please bookmark this address!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3040"/>
            <a:ext cx="1801440" cy="112500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59400" y="67320"/>
            <a:ext cx="1272600" cy="44712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7955640" y="10080"/>
            <a:ext cx="209808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rcRect l="0" t="0" r="750" b="0"/>
          <a:stretch/>
        </p:blipFill>
        <p:spPr>
          <a:xfrm>
            <a:off x="670320" y="63000"/>
            <a:ext cx="8896680" cy="557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rcRect l="0" t="4784" r="93" b="59104"/>
          <a:stretch/>
        </p:blipFill>
        <p:spPr>
          <a:xfrm>
            <a:off x="9360" y="274320"/>
            <a:ext cx="10068120" cy="204264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2"/>
          <a:srcRect l="13005" t="4535" r="5120" b="4560"/>
          <a:stretch/>
        </p:blipFill>
        <p:spPr>
          <a:xfrm>
            <a:off x="25200" y="4523400"/>
            <a:ext cx="1801440" cy="112500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rcRect l="0" t="55332" r="93" b="17778"/>
          <a:stretch/>
        </p:blipFill>
        <p:spPr>
          <a:xfrm>
            <a:off x="9360" y="2782080"/>
            <a:ext cx="10068120" cy="1518840"/>
          </a:xfrm>
          <a:prstGeom prst="rect">
            <a:avLst/>
          </a:prstGeom>
          <a:ln w="0">
            <a:noFill/>
          </a:ln>
        </p:spPr>
      </p:pic>
      <p:sp>
        <p:nvSpPr>
          <p:cNvPr id="267" name="CustomShape 29"/>
          <p:cNvSpPr/>
          <p:nvPr/>
        </p:nvSpPr>
        <p:spPr>
          <a:xfrm>
            <a:off x="2926080" y="4574880"/>
            <a:ext cx="615456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However, most of the time you will be using Rstudio server </a:t>
            </a: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(for R exercises) and Google Colab (for Python exercises)!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ustomShape 30"/>
          <p:cNvSpPr/>
          <p:nvPr/>
        </p:nvSpPr>
        <p:spPr>
          <a:xfrm>
            <a:off x="2491920" y="2394000"/>
            <a:ext cx="55087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ssh -i multiomics.pem -X ubuntu@54.244.40.220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920" cy="5668560"/>
          </a:xfrm>
          <a:prstGeom prst="rect">
            <a:avLst/>
          </a:prstGeom>
          <a:ln w="0">
            <a:noFill/>
          </a:ln>
        </p:spPr>
      </p:pic>
      <p:sp>
        <p:nvSpPr>
          <p:cNvPr id="270" name="CustomShape 31"/>
          <p:cNvSpPr/>
          <p:nvPr/>
        </p:nvSpPr>
        <p:spPr>
          <a:xfrm>
            <a:off x="968400" y="3736800"/>
            <a:ext cx="5430600" cy="188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connect to Rstudio server type in your browser: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http://52.13.75.148:8787/auth-sign-in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Username: ubuntu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Password:  rstudio25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Line 2"/>
          <p:cNvSpPr/>
          <p:nvPr/>
        </p:nvSpPr>
        <p:spPr>
          <a:xfrm flipH="1">
            <a:off x="3036960" y="5029200"/>
            <a:ext cx="1463040" cy="36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2" name="CustomShape 32"/>
          <p:cNvSpPr/>
          <p:nvPr/>
        </p:nvSpPr>
        <p:spPr>
          <a:xfrm>
            <a:off x="4522320" y="4865760"/>
            <a:ext cx="50785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Please provide your username, e.g. user1, here!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33"/>
          <p:cNvSpPr/>
          <p:nvPr/>
        </p:nvSpPr>
        <p:spPr>
          <a:xfrm>
            <a:off x="820080" y="524880"/>
            <a:ext cx="8817480" cy="50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if (!require("BiocManager", quietly = TRUE))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install.packages("BiocManager")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BiocManager::install("mixOmics")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BiocManager::install("MOFA2")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install.packages("rmarkdown")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install.packages("knitr")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install.packages("glmnet")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install.packages("Rtsne")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install.packages("uwot")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BiocManager::install(c('AnnotationFilter','BiocGenerics','GenomeInfoDb',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'GenomicFeatures','GenomicRanges','IRanges','Rsamtools','S4Vectors','TFBSTools',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'ggbio','motifmatchr','AnnotationDbi'))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install.packages("Seurat", dependencies = TRUE)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install.packages("Signac", dependencies = TRUE)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34"/>
          <p:cNvSpPr/>
          <p:nvPr/>
        </p:nvSpPr>
        <p:spPr>
          <a:xfrm>
            <a:off x="2011320" y="25920"/>
            <a:ext cx="5938200" cy="455040"/>
          </a:xfrm>
          <a:custGeom>
            <a:avLst/>
            <a:gdLst>
              <a:gd name="textAreaLeft" fmla="*/ 0 w 5938200"/>
              <a:gd name="textAreaRight" fmla="*/ 5938920 w 5938200"/>
              <a:gd name="textAreaTop" fmla="*/ 0 h 455040"/>
              <a:gd name="textAreaBottom" fmla="*/ 45576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Plan B (in case of network problems): install locally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35"/>
          <p:cNvSpPr/>
          <p:nvPr/>
        </p:nvSpPr>
        <p:spPr>
          <a:xfrm>
            <a:off x="454320" y="272880"/>
            <a:ext cx="9604080" cy="46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run Jupyter notebooks on Google Colab please do the following: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Clone this repo: https://github.com/NikolayOskolkov/Physalia_MLOmics_Barcelona_2025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Unzip the data.zip folder locally and upload it to your Google drive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Start the Jupyter notebook from the Google drive and mount your google drive: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#Mount Google Drive to Colab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from google.colab import drive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drive.mount('/content/drive')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!ls -l /content/drive/MyDrive/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import 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950e"/>
                </a:solidFill>
                <a:latin typeface="Arial"/>
                <a:ea typeface="DejaVu Sans"/>
              </a:rPr>
              <a:t>os.chdir("/content/drive/MyDrive/data")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3040"/>
            <a:ext cx="1801440" cy="1125000"/>
          </a:xfrm>
          <a:prstGeom prst="rect">
            <a:avLst/>
          </a:prstGeom>
          <a:ln w="0">
            <a:noFill/>
          </a:ln>
        </p:spPr>
      </p:pic>
      <p:sp>
        <p:nvSpPr>
          <p:cNvPr id="278" name="CustomShape 36"/>
          <p:cNvSpPr/>
          <p:nvPr/>
        </p:nvSpPr>
        <p:spPr>
          <a:xfrm>
            <a:off x="5497920" y="2695680"/>
            <a:ext cx="421920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420e"/>
                </a:solidFill>
                <a:latin typeface="Arial"/>
                <a:ea typeface="DejaVu Sans"/>
              </a:rPr>
              <a:t>N.B. you need a Google account</a:t>
            </a:r>
            <a:br>
              <a:rPr sz="1800"/>
            </a:br>
            <a:r>
              <a:rPr b="0" lang="en-US" sz="2200" spc="-1" strike="noStrike">
                <a:solidFill>
                  <a:srgbClr val="ff420e"/>
                </a:solidFill>
                <a:latin typeface="Arial"/>
                <a:ea typeface="DejaVu Sans"/>
              </a:rPr>
              <a:t>to be able to run Google Colab!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9000" y="2880"/>
            <a:ext cx="100785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2214720" y="9720"/>
            <a:ext cx="5254920" cy="454320"/>
          </a:xfrm>
          <a:custGeom>
            <a:avLst/>
            <a:gdLst>
              <a:gd name="textAreaLeft" fmla="*/ 0 w 5254920"/>
              <a:gd name="textAreaRight" fmla="*/ 5255640 w 5254920"/>
              <a:gd name="textAreaTop" fmla="*/ 0 h 454320"/>
              <a:gd name="textAreaBottom" fmla="*/ 455040 h 45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About us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139400" y="771120"/>
            <a:ext cx="6405480" cy="37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Organizer:</a:t>
            </a: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 Carlo Pecoraro, Physalia courses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info@physalia-courses.org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Instructor: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Dr. Nikolay Oskolkov, MRG Group Leader, LIOS, Riga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nikolay.oskolkov@osi.lv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rcRect l="2777" t="0" r="36071" b="4672"/>
          <a:stretch/>
        </p:blipFill>
        <p:spPr>
          <a:xfrm>
            <a:off x="7547400" y="850680"/>
            <a:ext cx="1459800" cy="135756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rcRect l="0" t="4749" r="0" b="0"/>
          <a:stretch/>
        </p:blipFill>
        <p:spPr>
          <a:xfrm>
            <a:off x="7677720" y="2515680"/>
            <a:ext cx="1219320" cy="1717920"/>
          </a:xfrm>
          <a:prstGeom prst="rect">
            <a:avLst/>
          </a:prstGeom>
          <a:ln w="0"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1513800" y="5325120"/>
            <a:ext cx="1355760" cy="283680"/>
          </a:xfrm>
          <a:custGeom>
            <a:avLst/>
            <a:gdLst>
              <a:gd name="textAreaLeft" fmla="*/ 0 w 1355760"/>
              <a:gd name="textAreaRight" fmla="*/ 1356480 w 1355760"/>
              <a:gd name="textAreaTop" fmla="*/ 0 h 283680"/>
              <a:gd name="textAreaBottom" fmla="*/ 284400 h 283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@NikolayOskolkov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8" name="Group 4"/>
          <p:cNvGrpSpPr/>
          <p:nvPr/>
        </p:nvGrpSpPr>
        <p:grpSpPr>
          <a:xfrm>
            <a:off x="1199520" y="4480560"/>
            <a:ext cx="2094840" cy="845640"/>
            <a:chOff x="1199520" y="4480560"/>
            <a:chExt cx="2094840" cy="845640"/>
          </a:xfrm>
        </p:grpSpPr>
        <p:pic>
          <p:nvPicPr>
            <p:cNvPr id="189" name="" descr=""/>
            <p:cNvPicPr/>
            <p:nvPr/>
          </p:nvPicPr>
          <p:blipFill>
            <a:blip r:embed="rId4"/>
            <a:srcRect l="58365" t="18655" r="0" b="20725"/>
            <a:stretch/>
          </p:blipFill>
          <p:spPr>
            <a:xfrm>
              <a:off x="2267640" y="4501080"/>
              <a:ext cx="1026720" cy="82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" name="" descr=""/>
            <p:cNvPicPr/>
            <p:nvPr/>
          </p:nvPicPr>
          <p:blipFill>
            <a:blip r:embed="rId5"/>
            <a:srcRect l="0" t="18655" r="56448" b="20725"/>
            <a:stretch/>
          </p:blipFill>
          <p:spPr>
            <a:xfrm>
              <a:off x="1199520" y="4480560"/>
              <a:ext cx="1073880" cy="825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1" name="CustomShape 5"/>
          <p:cNvSpPr/>
          <p:nvPr/>
        </p:nvSpPr>
        <p:spPr>
          <a:xfrm>
            <a:off x="5939280" y="5248800"/>
            <a:ext cx="183168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Personal homepage: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https://nikolay-oskolkov.com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6"/>
          <a:srcRect l="11567" t="14531" r="7772" b="12490"/>
          <a:stretch/>
        </p:blipFill>
        <p:spPr>
          <a:xfrm>
            <a:off x="6313680" y="4381560"/>
            <a:ext cx="1002960" cy="907200"/>
          </a:xfrm>
          <a:prstGeom prst="rect">
            <a:avLst/>
          </a:prstGeom>
          <a:ln w="0">
            <a:noFill/>
          </a:ln>
        </p:spPr>
      </p:pic>
      <p:sp>
        <p:nvSpPr>
          <p:cNvPr id="193" name="CustomShape 6"/>
          <p:cNvSpPr/>
          <p:nvPr/>
        </p:nvSpPr>
        <p:spPr>
          <a:xfrm>
            <a:off x="3888000" y="5369040"/>
            <a:ext cx="1607400" cy="228960"/>
          </a:xfrm>
          <a:custGeom>
            <a:avLst/>
            <a:gdLst>
              <a:gd name="textAreaLeft" fmla="*/ 0 w 1607400"/>
              <a:gd name="textAreaRight" fmla="*/ 1608120 w 1607400"/>
              <a:gd name="textAreaTop" fmla="*/ 0 h 228960"/>
              <a:gd name="textAreaBottom" fmla="*/ 229680 h 228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@oskolkov.bsky.social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7"/>
          <a:stretch/>
        </p:blipFill>
        <p:spPr>
          <a:xfrm>
            <a:off x="4182840" y="4398840"/>
            <a:ext cx="976320" cy="96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8"/>
          <p:cNvSpPr/>
          <p:nvPr/>
        </p:nvSpPr>
        <p:spPr>
          <a:xfrm>
            <a:off x="2257560" y="30240"/>
            <a:ext cx="5256720" cy="456120"/>
          </a:xfrm>
          <a:custGeom>
            <a:avLst/>
            <a:gdLst>
              <a:gd name="textAreaLeft" fmla="*/ 0 w 5256720"/>
              <a:gd name="textAreaRight" fmla="*/ 5257800 w 5256720"/>
              <a:gd name="textAreaTop" fmla="*/ 0 h 456120"/>
              <a:gd name="textAreaBottom" fmla="*/ 45720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Brief introduction: who am 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12"/>
          <p:cNvSpPr/>
          <p:nvPr/>
        </p:nvSpPr>
        <p:spPr>
          <a:xfrm>
            <a:off x="556200" y="519480"/>
            <a:ext cx="4004280" cy="1897200"/>
          </a:xfrm>
          <a:custGeom>
            <a:avLst/>
            <a:gdLst>
              <a:gd name="textAreaLeft" fmla="*/ 0 w 4004280"/>
              <a:gd name="textAreaRight" fmla="*/ 4005360 w 4004280"/>
              <a:gd name="textAreaTop" fmla="*/ 0 h 1897200"/>
              <a:gd name="textAreaBottom" fmla="*/ 1898280 h 1897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2007   PhD in theoretical physics in Moscow, Russia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2011   medical genomics at Lund University, Sweden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2016   bioinformatician at NBIS SciLifeLab, Sweden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br>
              <a:rPr sz="12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2025   Metabolic Research Group leader, LIOS, Latvia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50+ publications; h-index = 23; 4,000+ citations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rcRect l="0" t="4801" r="248" b="444"/>
          <a:stretch/>
        </p:blipFill>
        <p:spPr>
          <a:xfrm>
            <a:off x="371520" y="2499120"/>
            <a:ext cx="5833080" cy="31168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rcRect l="0" t="9377" r="0" b="0"/>
          <a:stretch/>
        </p:blipFill>
        <p:spPr>
          <a:xfrm>
            <a:off x="7524720" y="654120"/>
            <a:ext cx="2516760" cy="147528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69840" y="36360"/>
            <a:ext cx="569160" cy="51912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4692600" y="668160"/>
            <a:ext cx="2804040" cy="146448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13"/>
          <p:cNvSpPr/>
          <p:nvPr/>
        </p:nvSpPr>
        <p:spPr>
          <a:xfrm>
            <a:off x="7539120" y="638280"/>
            <a:ext cx="1100520" cy="275040"/>
          </a:xfrm>
          <a:custGeom>
            <a:avLst/>
            <a:gdLst>
              <a:gd name="textAreaLeft" fmla="*/ 0 w 1100520"/>
              <a:gd name="textAreaRight" fmla="*/ 1101600 w 1100520"/>
              <a:gd name="textAreaTop" fmla="*/ 0 h 275040"/>
              <a:gd name="textAreaBottom" fmla="*/ 276120 h 27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7"/>
              </a:spcBef>
              <a:spcAft>
                <a:spcPts val="37"/>
              </a:spcAf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Lund University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14"/>
          <p:cNvSpPr/>
          <p:nvPr/>
        </p:nvSpPr>
        <p:spPr>
          <a:xfrm>
            <a:off x="5991120" y="673200"/>
            <a:ext cx="1477080" cy="275040"/>
          </a:xfrm>
          <a:custGeom>
            <a:avLst/>
            <a:gdLst>
              <a:gd name="textAreaLeft" fmla="*/ 0 w 1477080"/>
              <a:gd name="textAreaRight" fmla="*/ 1478160 w 1477080"/>
              <a:gd name="textAreaTop" fmla="*/ 0 h 275040"/>
              <a:gd name="textAreaBottom" fmla="*/ 276120 h 27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7"/>
              </a:spcBef>
              <a:spcAft>
                <a:spcPts val="37"/>
              </a:spcAft>
            </a:pPr>
            <a:r>
              <a:rPr b="0" lang="en-US" sz="1000" spc="-1" strike="noStrike">
                <a:solidFill>
                  <a:srgbClr val="069a2e"/>
                </a:solidFill>
                <a:latin typeface="Arial"/>
                <a:ea typeface="DejaVu Sans"/>
              </a:rPr>
              <a:t>Moscow State University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3" name="Group 6"/>
          <p:cNvGrpSpPr/>
          <p:nvPr/>
        </p:nvGrpSpPr>
        <p:grpSpPr>
          <a:xfrm>
            <a:off x="6620040" y="2149560"/>
            <a:ext cx="3192840" cy="1759320"/>
            <a:chOff x="6620040" y="2149560"/>
            <a:chExt cx="3192840" cy="1759320"/>
          </a:xfrm>
        </p:grpSpPr>
        <p:pic>
          <p:nvPicPr>
            <p:cNvPr id="204" name="" descr=""/>
            <p:cNvPicPr/>
            <p:nvPr/>
          </p:nvPicPr>
          <p:blipFill>
            <a:blip r:embed="rId5"/>
            <a:srcRect l="0" t="37416" r="0" b="0"/>
            <a:stretch/>
          </p:blipFill>
          <p:spPr>
            <a:xfrm>
              <a:off x="6620040" y="2166840"/>
              <a:ext cx="3096000" cy="174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5" name="CustomShape 15"/>
            <p:cNvSpPr/>
            <p:nvPr/>
          </p:nvSpPr>
          <p:spPr>
            <a:xfrm>
              <a:off x="8942400" y="2149560"/>
              <a:ext cx="870480" cy="271800"/>
            </a:xfrm>
            <a:custGeom>
              <a:avLst/>
              <a:gdLst>
                <a:gd name="textAreaLeft" fmla="*/ 0 w 870480"/>
                <a:gd name="textAreaRight" fmla="*/ 871560 w 870480"/>
                <a:gd name="textAreaTop" fmla="*/ 0 h 271800"/>
                <a:gd name="textAreaBottom" fmla="*/ 272880 h 2718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spcBef>
                  <a:spcPts val="37"/>
                </a:spcBef>
                <a:spcAft>
                  <a:spcPts val="37"/>
                </a:spcAf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SciLifeLab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6" name=""/>
          <p:cNvSpPr/>
          <p:nvPr/>
        </p:nvSpPr>
        <p:spPr>
          <a:xfrm>
            <a:off x="2208240" y="2430360"/>
            <a:ext cx="2010960" cy="160812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93000"/>
              </a:lnSpc>
              <a:spcBef>
                <a:spcPts val="74"/>
              </a:spcBef>
              <a:spcAft>
                <a:spcPts val="74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07" name=""/>
          <p:cNvGrpSpPr/>
          <p:nvPr/>
        </p:nvGrpSpPr>
        <p:grpSpPr>
          <a:xfrm>
            <a:off x="6623640" y="3923280"/>
            <a:ext cx="3102120" cy="1778040"/>
            <a:chOff x="6623640" y="3923280"/>
            <a:chExt cx="3102120" cy="1778040"/>
          </a:xfrm>
        </p:grpSpPr>
        <p:pic>
          <p:nvPicPr>
            <p:cNvPr id="208" name="" descr=""/>
            <p:cNvPicPr/>
            <p:nvPr/>
          </p:nvPicPr>
          <p:blipFill>
            <a:blip r:embed="rId6"/>
            <a:stretch/>
          </p:blipFill>
          <p:spPr>
            <a:xfrm>
              <a:off x="6623640" y="3923280"/>
              <a:ext cx="3100680" cy="1743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9" name=""/>
            <p:cNvSpPr/>
            <p:nvPr/>
          </p:nvSpPr>
          <p:spPr>
            <a:xfrm>
              <a:off x="8620920" y="5427000"/>
              <a:ext cx="1104840" cy="27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  <a:spcBef>
                  <a:spcPts val="37"/>
                </a:spcBef>
                <a:spcAft>
                  <a:spcPts val="37"/>
                </a:spcAft>
                <a:tabLst>
                  <a:tab algn="l" pos="0"/>
                  <a:tab algn="l" pos="457200"/>
                  <a:tab algn="l" pos="914400"/>
                  <a:tab algn="l" pos="1371600"/>
                  <a:tab algn="l" pos="1828800"/>
                  <a:tab algn="l" pos="2286000"/>
                  <a:tab algn="l" pos="2743200"/>
                  <a:tab algn="l" pos="3200400"/>
                  <a:tab algn="l" pos="3657600"/>
                  <a:tab algn="l" pos="4114800"/>
                  <a:tab algn="l" pos="4572000"/>
                  <a:tab algn="l" pos="5029200"/>
                  <a:tab algn="l" pos="5486400"/>
                  <a:tab algn="l" pos="5943600"/>
                  <a:tab algn="l" pos="6400800"/>
                  <a:tab algn="l" pos="6858000"/>
                  <a:tab algn="l" pos="7315200"/>
                  <a:tab algn="l" pos="7772400"/>
                  <a:tab algn="l" pos="8229600"/>
                  <a:tab algn="l" pos="8686800"/>
                  <a:tab algn="l" pos="9144000"/>
                  <a:tab algn="l" pos="9601200"/>
                  <a:tab algn="l" pos="10058400"/>
                  <a:tab algn="l" pos="1051560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NIRI=LIOS+BMC</a:t>
              </a:r>
              <a:endParaRPr b="0" lang="en-US" sz="1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10" name="" descr=""/>
          <p:cNvPicPr/>
          <p:nvPr/>
        </p:nvPicPr>
        <p:blipFill>
          <a:blip r:embed="rId7"/>
          <a:srcRect l="4687" t="30438" r="4687" b="24824"/>
          <a:stretch/>
        </p:blipFill>
        <p:spPr>
          <a:xfrm>
            <a:off x="8193600" y="100440"/>
            <a:ext cx="1836360" cy="39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rcRect l="0" t="0" r="0" b="26731"/>
          <a:stretch/>
        </p:blipFill>
        <p:spPr>
          <a:xfrm>
            <a:off x="685800" y="750960"/>
            <a:ext cx="7107840" cy="381852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rcRect l="0" t="0" r="0" b="24311"/>
          <a:stretch/>
        </p:blipFill>
        <p:spPr>
          <a:xfrm>
            <a:off x="7929720" y="727200"/>
            <a:ext cx="1911600" cy="233244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8020080" y="3306600"/>
            <a:ext cx="1784880" cy="178488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7"/>
          <p:cNvSpPr/>
          <p:nvPr/>
        </p:nvSpPr>
        <p:spPr>
          <a:xfrm>
            <a:off x="8001000" y="5100480"/>
            <a:ext cx="1830960" cy="515160"/>
          </a:xfrm>
          <a:custGeom>
            <a:avLst/>
            <a:gdLst>
              <a:gd name="textAreaLeft" fmla="*/ 0 w 1830960"/>
              <a:gd name="textAreaRight" fmla="*/ 1832040 w 1830960"/>
              <a:gd name="textAreaTop" fmla="*/ 0 h 515160"/>
              <a:gd name="textAreaBottom" fmla="*/ 516240 h 515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85"/>
              </a:spcBef>
              <a:spcAft>
                <a:spcPts val="85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Daniel Rivas, MD, PhD in AI,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postdoctoral fellow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 Metabolic Research Group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2185200" y="65160"/>
            <a:ext cx="5256720" cy="456120"/>
          </a:xfrm>
          <a:custGeom>
            <a:avLst/>
            <a:gdLst>
              <a:gd name="textAreaLeft" fmla="*/ 0 w 5256720"/>
              <a:gd name="textAreaRight" fmla="*/ 5257800 w 5256720"/>
              <a:gd name="textAreaTop" fmla="*/ 0 h 456120"/>
              <a:gd name="textAreaBottom" fmla="*/ 457200 h 456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  <a:spcBef>
                <a:spcPts val="74"/>
              </a:spcBef>
              <a:spcAft>
                <a:spcPts val="74"/>
              </a:spcAft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Metabolic Research Group at NIRI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617400" y="4637160"/>
            <a:ext cx="7314120" cy="88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85"/>
              </a:spcBef>
              <a:spcAft>
                <a:spcPts val="85"/>
              </a:spcAft>
            </a:pPr>
            <a:r>
              <a:rPr b="1" lang="en-US" sz="1800" spc="-1" strike="noStrike">
                <a:solidFill>
                  <a:srgbClr val="008000"/>
                </a:solidFill>
                <a:latin typeface="Arial"/>
                <a:ea typeface="DejaVu Sans"/>
              </a:rPr>
              <a:t>1 more postdoctoral fellow and 2 PhD students to be hired</a:t>
            </a:r>
            <a:br>
              <a:rPr sz="1800"/>
            </a:br>
            <a:br>
              <a:rPr sz="1800"/>
            </a:b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If you know anyone who might be interested, please contact me!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4"/>
          <a:stretch/>
        </p:blipFill>
        <p:spPr>
          <a:xfrm>
            <a:off x="69840" y="36360"/>
            <a:ext cx="569160" cy="51912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5"/>
          <a:srcRect l="4687" t="30438" r="4687" b="24824"/>
          <a:stretch/>
        </p:blipFill>
        <p:spPr>
          <a:xfrm>
            <a:off x="8193600" y="100440"/>
            <a:ext cx="1836360" cy="39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rcRect l="13005" t="4535" r="5120" b="4560"/>
          <a:stretch/>
        </p:blipFill>
        <p:spPr>
          <a:xfrm>
            <a:off x="25200" y="4522680"/>
            <a:ext cx="1800720" cy="1124280"/>
          </a:xfrm>
          <a:prstGeom prst="rect">
            <a:avLst/>
          </a:prstGeom>
          <a:ln w="0"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2206800" y="27360"/>
            <a:ext cx="5254920" cy="454320"/>
          </a:xfrm>
          <a:custGeom>
            <a:avLst/>
            <a:gdLst>
              <a:gd name="textAreaLeft" fmla="*/ 0 w 5254920"/>
              <a:gd name="textAreaRight" fmla="*/ 5255640 w 5254920"/>
              <a:gd name="textAreaTop" fmla="*/ 0 h 454320"/>
              <a:gd name="textAreaBottom" fmla="*/ 455040 h 45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About you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2033280" y="914400"/>
            <a:ext cx="7338960" cy="29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University / Institute / Company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Research interest(s)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Previous experience with computational analysis and bioinformatics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Motivation to join the course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Expectations from the course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59040" y="66960"/>
            <a:ext cx="1272600" cy="44712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7955280" y="9720"/>
            <a:ext cx="209808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6200" cy="44892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17"/>
          <p:cNvSpPr/>
          <p:nvPr/>
        </p:nvSpPr>
        <p:spPr>
          <a:xfrm>
            <a:off x="2016720" y="-11160"/>
            <a:ext cx="5519160" cy="455400"/>
          </a:xfrm>
          <a:custGeom>
            <a:avLst/>
            <a:gdLst>
              <a:gd name="textAreaLeft" fmla="*/ 0 w 5519160"/>
              <a:gd name="textAreaRight" fmla="*/ 5519880 w 5519160"/>
              <a:gd name="textAreaTop" fmla="*/ 0 h 455400"/>
              <a:gd name="textAreaBottom" fmla="*/ 45612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Multi-Omics begins: 2015 – until now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6" name="Group 2"/>
          <p:cNvGrpSpPr/>
          <p:nvPr/>
        </p:nvGrpSpPr>
        <p:grpSpPr>
          <a:xfrm>
            <a:off x="5821560" y="512640"/>
            <a:ext cx="4200840" cy="2867400"/>
            <a:chOff x="5821560" y="512640"/>
            <a:chExt cx="4200840" cy="2867400"/>
          </a:xfrm>
        </p:grpSpPr>
        <p:pic>
          <p:nvPicPr>
            <p:cNvPr id="227" name="" descr=""/>
            <p:cNvPicPr/>
            <p:nvPr/>
          </p:nvPicPr>
          <p:blipFill>
            <a:blip r:embed="rId2"/>
            <a:srcRect l="0" t="0" r="16628" b="0"/>
            <a:stretch/>
          </p:blipFill>
          <p:spPr>
            <a:xfrm>
              <a:off x="5821560" y="512640"/>
              <a:ext cx="3905640" cy="2597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8" name="CustomShape 18"/>
            <p:cNvSpPr/>
            <p:nvPr/>
          </p:nvSpPr>
          <p:spPr>
            <a:xfrm>
              <a:off x="6055200" y="3156480"/>
              <a:ext cx="3967200" cy="223560"/>
            </a:xfrm>
            <a:custGeom>
              <a:avLst/>
              <a:gdLst>
                <a:gd name="textAreaLeft" fmla="*/ 0 w 3967200"/>
                <a:gd name="textAreaRight" fmla="*/ 3967920 w 3967200"/>
                <a:gd name="textAreaTop" fmla="*/ 0 h 223560"/>
                <a:gd name="textAreaBottom" fmla="*/ 224280 h 2235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https://github.com/NBISweden/workshop_omics_integration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7955280" y="19080"/>
            <a:ext cx="2101680" cy="533160"/>
          </a:xfrm>
          <a:prstGeom prst="rect">
            <a:avLst/>
          </a:prstGeom>
          <a:ln w="0">
            <a:noFill/>
          </a:ln>
        </p:spPr>
      </p:pic>
      <p:grpSp>
        <p:nvGrpSpPr>
          <p:cNvPr id="230" name="Group 5"/>
          <p:cNvGrpSpPr/>
          <p:nvPr/>
        </p:nvGrpSpPr>
        <p:grpSpPr>
          <a:xfrm>
            <a:off x="5693040" y="3618360"/>
            <a:ext cx="4465800" cy="1957680"/>
            <a:chOff x="5693040" y="3618360"/>
            <a:chExt cx="4465800" cy="1957680"/>
          </a:xfrm>
        </p:grpSpPr>
        <p:grpSp>
          <p:nvGrpSpPr>
            <p:cNvPr id="231" name="Group 8"/>
            <p:cNvGrpSpPr/>
            <p:nvPr/>
          </p:nvGrpSpPr>
          <p:grpSpPr>
            <a:xfrm>
              <a:off x="5693040" y="3618360"/>
              <a:ext cx="4197600" cy="1358640"/>
              <a:chOff x="5693040" y="3618360"/>
              <a:chExt cx="4197600" cy="1358640"/>
            </a:xfrm>
          </p:grpSpPr>
          <p:pic>
            <p:nvPicPr>
              <p:cNvPr id="232" name="" descr=""/>
              <p:cNvPicPr/>
              <p:nvPr/>
            </p:nvPicPr>
            <p:blipFill>
              <a:blip r:embed="rId4"/>
              <a:srcRect l="8969" t="17676" r="42020" b="67759"/>
              <a:stretch/>
            </p:blipFill>
            <p:spPr>
              <a:xfrm>
                <a:off x="5780520" y="4323240"/>
                <a:ext cx="4110120" cy="6537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3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8303400" y="3618360"/>
                <a:ext cx="1585800" cy="6872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34" name="CustomShape 19"/>
              <p:cNvSpPr/>
              <p:nvPr/>
            </p:nvSpPr>
            <p:spPr>
              <a:xfrm>
                <a:off x="5693040" y="3670560"/>
                <a:ext cx="1979640" cy="385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en-US" sz="2200" spc="-1" strike="noStrike">
                    <a:solidFill>
                      <a:srgbClr val="ff0000"/>
                    </a:solidFill>
                    <a:latin typeface="Arial"/>
                    <a:ea typeface="DejaVu Sans"/>
                  </a:rPr>
                  <a:t>BOUGHT BY:</a:t>
                </a:r>
                <a:endParaRPr b="0" lang="en-US" sz="22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35" name="CustomShape 20"/>
            <p:cNvSpPr/>
            <p:nvPr/>
          </p:nvSpPr>
          <p:spPr>
            <a:xfrm>
              <a:off x="5693760" y="5104440"/>
              <a:ext cx="4465080" cy="47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Last runs: February 2023 (online), 94 applications</a:t>
              </a:r>
              <a:br>
                <a:rPr sz="1800"/>
              </a:br>
              <a:r>
                <a:rPr b="0" lang="en-US" sz="15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                 October  2024  (onsite), 49 applications</a:t>
              </a:r>
              <a:endParaRPr b="0" lang="en-U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6" name="Group 9"/>
          <p:cNvGrpSpPr/>
          <p:nvPr/>
        </p:nvGrpSpPr>
        <p:grpSpPr>
          <a:xfrm>
            <a:off x="290520" y="2926080"/>
            <a:ext cx="5118120" cy="2708640"/>
            <a:chOff x="290520" y="2926080"/>
            <a:chExt cx="5118120" cy="2708640"/>
          </a:xfrm>
        </p:grpSpPr>
        <p:pic>
          <p:nvPicPr>
            <p:cNvPr id="237" name="" descr=""/>
            <p:cNvPicPr/>
            <p:nvPr/>
          </p:nvPicPr>
          <p:blipFill>
            <a:blip r:embed="rId6"/>
            <a:srcRect l="3531" t="32182" r="38386" b="9739"/>
            <a:stretch/>
          </p:blipFill>
          <p:spPr>
            <a:xfrm>
              <a:off x="290520" y="2926080"/>
              <a:ext cx="4897440" cy="269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8" name="CustomShape 21"/>
            <p:cNvSpPr/>
            <p:nvPr/>
          </p:nvSpPr>
          <p:spPr>
            <a:xfrm>
              <a:off x="3691440" y="5204520"/>
              <a:ext cx="1717200" cy="430200"/>
            </a:xfrm>
            <a:custGeom>
              <a:avLst/>
              <a:gdLst>
                <a:gd name="textAreaLeft" fmla="*/ 0 w 1717200"/>
                <a:gd name="textAreaRight" fmla="*/ 1717920 w 1717200"/>
                <a:gd name="textAreaTop" fmla="*/ 0 h 430200"/>
                <a:gd name="textAreaBottom" fmla="*/ 430920 h 4302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93000"/>
                </a:lnSpc>
              </a:pPr>
              <a:r>
                <a:rPr b="1" lang="en-US" sz="9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Rönn et al., </a:t>
              </a:r>
              <a:br>
                <a:rPr sz="1800"/>
              </a:br>
              <a:r>
                <a:rPr b="1" lang="en-US" sz="9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Scientific Reports 2024</a:t>
              </a:r>
              <a:endParaRPr b="0" lang="en-US" sz="9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39" name="" descr=""/>
          <p:cNvPicPr/>
          <p:nvPr/>
        </p:nvPicPr>
        <p:blipFill>
          <a:blip r:embed="rId7"/>
          <a:srcRect l="0" t="5211" r="0" b="2263"/>
          <a:stretch/>
        </p:blipFill>
        <p:spPr>
          <a:xfrm>
            <a:off x="174600" y="549360"/>
            <a:ext cx="5270760" cy="2192400"/>
          </a:xfrm>
          <a:prstGeom prst="rect">
            <a:avLst/>
          </a:prstGeom>
          <a:ln w="0">
            <a:noFill/>
          </a:ln>
        </p:spPr>
      </p:pic>
      <p:sp>
        <p:nvSpPr>
          <p:cNvPr id="240" name="CustomShape 22"/>
          <p:cNvSpPr/>
          <p:nvPr/>
        </p:nvSpPr>
        <p:spPr>
          <a:xfrm>
            <a:off x="3281400" y="2695680"/>
            <a:ext cx="2193840" cy="286920"/>
          </a:xfrm>
          <a:custGeom>
            <a:avLst/>
            <a:gdLst>
              <a:gd name="textAreaLeft" fmla="*/ 0 w 2193840"/>
              <a:gd name="textAreaRight" fmla="*/ 2194560 w 2193840"/>
              <a:gd name="textAreaTop" fmla="*/ 0 h 286920"/>
              <a:gd name="textAreaBottom" fmla="*/ 287640 h 286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Yugi et al., Trends Biotechnol. 2016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23"/>
          <p:cNvSpPr/>
          <p:nvPr/>
        </p:nvSpPr>
        <p:spPr>
          <a:xfrm>
            <a:off x="2223360" y="70920"/>
            <a:ext cx="5255640" cy="455040"/>
          </a:xfrm>
          <a:custGeom>
            <a:avLst/>
            <a:gdLst>
              <a:gd name="textAreaLeft" fmla="*/ 0 w 5255640"/>
              <a:gd name="textAreaRight" fmla="*/ 5256360 w 5255640"/>
              <a:gd name="textAreaTop" fmla="*/ 0 h 455040"/>
              <a:gd name="textAreaBottom" fmla="*/ 45576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Course outline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24"/>
          <p:cNvSpPr/>
          <p:nvPr/>
        </p:nvSpPr>
        <p:spPr>
          <a:xfrm>
            <a:off x="701280" y="753840"/>
            <a:ext cx="878148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Day 1: introduction of machine learning concepts for data integration, feature selection and supervised Omics 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Day2: unsupervised Omics integration, factor analysis and graph intersection, neural networks for Omics 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6347"/>
                </a:solidFill>
                <a:latin typeface="Arial"/>
                <a:ea typeface="DejaVu Sans"/>
              </a:rPr>
              <a:t>Day3: dimension reduction methods and UMAP for Omics integration, horizontal and vertical integration of single cell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4280400" y="3511080"/>
            <a:ext cx="1471680" cy="170820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434320" y="3490200"/>
            <a:ext cx="1801440" cy="172908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rcRect l="29616" t="9218" r="26154" b="308"/>
          <a:stretch/>
        </p:blipFill>
        <p:spPr>
          <a:xfrm>
            <a:off x="5814720" y="3428640"/>
            <a:ext cx="1702800" cy="179064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4"/>
          <a:srcRect l="59388" t="47780" r="8049" b="7356"/>
          <a:stretch/>
        </p:blipFill>
        <p:spPr>
          <a:xfrm>
            <a:off x="6480" y="3471480"/>
            <a:ext cx="2368800" cy="190620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5"/>
          <a:stretch/>
        </p:blipFill>
        <p:spPr>
          <a:xfrm>
            <a:off x="7500960" y="3438720"/>
            <a:ext cx="2504160" cy="187200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6"/>
          <a:stretch/>
        </p:blipFill>
        <p:spPr>
          <a:xfrm>
            <a:off x="59400" y="67320"/>
            <a:ext cx="1272600" cy="44712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7"/>
          <a:stretch/>
        </p:blipFill>
        <p:spPr>
          <a:xfrm>
            <a:off x="7955640" y="10080"/>
            <a:ext cx="209808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1828800" y="547560"/>
            <a:ext cx="6090120" cy="508248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59760" y="67680"/>
            <a:ext cx="1272600" cy="44712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7956000" y="10440"/>
            <a:ext cx="2098080" cy="531360"/>
          </a:xfrm>
          <a:prstGeom prst="rect">
            <a:avLst/>
          </a:prstGeom>
          <a:ln w="0">
            <a:noFill/>
          </a:ln>
        </p:spPr>
      </p:pic>
      <p:sp>
        <p:nvSpPr>
          <p:cNvPr id="253" name="CustomShape 4"/>
          <p:cNvSpPr/>
          <p:nvPr/>
        </p:nvSpPr>
        <p:spPr>
          <a:xfrm>
            <a:off x="2223720" y="70920"/>
            <a:ext cx="5255640" cy="455040"/>
          </a:xfrm>
          <a:custGeom>
            <a:avLst/>
            <a:gdLst>
              <a:gd name="textAreaLeft" fmla="*/ 0 w 5255640"/>
              <a:gd name="textAreaRight" fmla="*/ 5256360 w 5255640"/>
              <a:gd name="textAreaTop" fmla="*/ 0 h 455040"/>
              <a:gd name="textAreaBottom" fmla="*/ 45576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Course program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58680" y="120600"/>
            <a:ext cx="1276200" cy="45072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7955280" y="98280"/>
            <a:ext cx="2101680" cy="534960"/>
          </a:xfrm>
          <a:prstGeom prst="rect">
            <a:avLst/>
          </a:prstGeom>
          <a:ln w="0">
            <a:noFill/>
          </a:ln>
        </p:spPr>
      </p:pic>
      <p:sp>
        <p:nvSpPr>
          <p:cNvPr id="256" name="CustomShape 25"/>
          <p:cNvSpPr/>
          <p:nvPr/>
        </p:nvSpPr>
        <p:spPr>
          <a:xfrm>
            <a:off x="2251080" y="63360"/>
            <a:ext cx="5254920" cy="455400"/>
          </a:xfrm>
          <a:custGeom>
            <a:avLst/>
            <a:gdLst>
              <a:gd name="textAreaLeft" fmla="*/ 0 w 5254920"/>
              <a:gd name="textAreaRight" fmla="*/ 5255640 w 5254920"/>
              <a:gd name="textAreaTop" fmla="*/ 0 h 455400"/>
              <a:gd name="textAreaBottom" fmla="*/ 456120 h 455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Housekeeping rules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26"/>
          <p:cNvSpPr/>
          <p:nvPr/>
        </p:nvSpPr>
        <p:spPr>
          <a:xfrm>
            <a:off x="543240" y="811800"/>
            <a:ext cx="8840880" cy="4502520"/>
          </a:xfrm>
          <a:custGeom>
            <a:avLst/>
            <a:gdLst>
              <a:gd name="textAreaLeft" fmla="*/ 0 w 8840880"/>
              <a:gd name="textAreaRight" fmla="*/ 8841600 w 8840880"/>
              <a:gd name="textAreaTop" fmla="*/ 0 h 4502520"/>
              <a:gd name="textAreaBottom" fmla="*/ 4503240 h 4502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Please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ask your questions anytime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it is ok to interrupt me, or you can raise your hand and ask. You can also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ask questions in the slack workspace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for this course.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course includes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6 lectures (~1h each) and 7 practicals (~1.5h each)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there is a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15 min break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after each lecture and each practical. We can potentially make longer breaks if needed.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During practicals, we will use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Rmarkdown and Jupyter notebooks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 At the end of each practical, I will use rendered html-versions of the notebooks to go through command lines with my explanations.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material is based on data and problems from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computational biology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however the concepts discussed are general and can be applied for other types of data.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2024-11-07T19:18:06Z</dcterms:created>
  <dc:creator>Nikolay Oskolkov</dc:creator>
  <dc:description/>
  <dc:language>en-US</dc:language>
  <cp:lastModifiedBy/>
  <cp:lastPrinted>2025-12-14T08:46:31Z</cp:lastPrinted>
  <dcterms:modified xsi:type="dcterms:W3CDTF">2025-12-14T21:47:32Z</dcterms:modified>
  <cp:revision>66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